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6" r:id="rId3"/>
    <p:sldMasterId id="2147483652" r:id="rId4"/>
  </p:sldMasterIdLst>
  <p:notesMasterIdLst>
    <p:notesMasterId r:id="rId15"/>
  </p:notesMasterIdLst>
  <p:sldIdLst>
    <p:sldId id="256" r:id="rId5"/>
    <p:sldId id="260" r:id="rId6"/>
    <p:sldId id="280" r:id="rId7"/>
    <p:sldId id="282" r:id="rId8"/>
    <p:sldId id="283" r:id="rId9"/>
    <p:sldId id="286" r:id="rId10"/>
    <p:sldId id="287" r:id="rId11"/>
    <p:sldId id="288" r:id="rId12"/>
    <p:sldId id="290"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6327"/>
  </p:normalViewPr>
  <p:slideViewPr>
    <p:cSldViewPr snapToGrid="0" snapToObjects="1">
      <p:cViewPr varScale="1">
        <p:scale>
          <a:sx n="108" d="100"/>
          <a:sy n="108" d="100"/>
        </p:scale>
        <p:origin x="3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72728-21F2-445F-95E7-8EC02A664163}"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2AECE-F18E-4148-A936-6CCE8652A3DE}" type="slidenum">
              <a:rPr lang="en-US" smtClean="0"/>
              <a:t>‹#›</a:t>
            </a:fld>
            <a:endParaRPr lang="en-US"/>
          </a:p>
        </p:txBody>
      </p:sp>
    </p:spTree>
    <p:extLst>
      <p:ext uri="{BB962C8B-B14F-4D97-AF65-F5344CB8AC3E}">
        <p14:creationId xmlns:p14="http://schemas.microsoft.com/office/powerpoint/2010/main" val="27214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4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1CA0-7DAE-3B62-113B-462D970213BD}"/>
              </a:ext>
            </a:extLst>
          </p:cNvPr>
          <p:cNvSpPr>
            <a:spLocks noGrp="1"/>
          </p:cNvSpPr>
          <p:nvPr>
            <p:ph type="title"/>
          </p:nvPr>
        </p:nvSpPr>
        <p:spPr>
          <a:xfrm>
            <a:off x="247073" y="78799"/>
            <a:ext cx="10515600" cy="817130"/>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8207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E2D7-1021-49CB-023A-FCA55D34E38A}"/>
              </a:ext>
            </a:extLst>
          </p:cNvPr>
          <p:cNvSpPr>
            <a:spLocks noGrp="1"/>
          </p:cNvSpPr>
          <p:nvPr>
            <p:ph type="title"/>
          </p:nvPr>
        </p:nvSpPr>
        <p:spPr>
          <a:xfrm>
            <a:off x="1669469" y="0"/>
            <a:ext cx="10515600" cy="881785"/>
          </a:xfrm>
          <a:prstGeom prst="rect">
            <a:avLst/>
          </a:prstGeom>
        </p:spPr>
        <p:txBody>
          <a:bodyPr/>
          <a:lstStyle>
            <a:lvl1pPr algn="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5210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649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1D7373-0525-7E4E-B375-0C813BED225B}"/>
              </a:ext>
            </a:extLst>
          </p:cNvPr>
          <p:cNvPicPr>
            <a:picLocks noChangeAspect="1"/>
          </p:cNvPicPr>
          <p:nvPr userDrawn="1"/>
        </p:nvPicPr>
        <p:blipFill>
          <a:blip r:embed="rId3"/>
          <a:stretch>
            <a:fillRect/>
          </a:stretch>
        </p:blipFill>
        <p:spPr>
          <a:xfrm>
            <a:off x="12700" y="0"/>
            <a:ext cx="12179300" cy="6858000"/>
          </a:xfrm>
          <a:prstGeom prst="rect">
            <a:avLst/>
          </a:prstGeom>
        </p:spPr>
      </p:pic>
    </p:spTree>
    <p:extLst>
      <p:ext uri="{BB962C8B-B14F-4D97-AF65-F5344CB8AC3E}">
        <p14:creationId xmlns:p14="http://schemas.microsoft.com/office/powerpoint/2010/main" val="622416588"/>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55FF4-F7A5-C047-B97C-57452311ED1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65048282"/>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C175F7B-0ABC-EC6B-98AD-EA2FC53671B9}"/>
              </a:ext>
            </a:extLst>
          </p:cNvPr>
          <p:cNvPicPr>
            <a:picLocks noChangeAspect="1"/>
          </p:cNvPicPr>
          <p:nvPr userDrawn="1"/>
        </p:nvPicPr>
        <p:blipFill>
          <a:blip r:embed="rId3"/>
          <a:stretch>
            <a:fillRect/>
          </a:stretch>
        </p:blipFill>
        <p:spPr>
          <a:xfrm>
            <a:off x="0" y="667"/>
            <a:ext cx="12192000" cy="6856666"/>
          </a:xfrm>
          <a:prstGeom prst="rect">
            <a:avLst/>
          </a:prstGeom>
        </p:spPr>
      </p:pic>
    </p:spTree>
    <p:extLst>
      <p:ext uri="{BB962C8B-B14F-4D97-AF65-F5344CB8AC3E}">
        <p14:creationId xmlns:p14="http://schemas.microsoft.com/office/powerpoint/2010/main" val="656192881"/>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98202"/>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271D05-06CC-474B-B446-9403039D79E2}"/>
              </a:ext>
            </a:extLst>
          </p:cNvPr>
          <p:cNvSpPr txBox="1">
            <a:spLocks/>
          </p:cNvSpPr>
          <p:nvPr/>
        </p:nvSpPr>
        <p:spPr>
          <a:xfrm>
            <a:off x="2879333" y="296239"/>
            <a:ext cx="8222673" cy="147002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Legislative Update</a:t>
            </a:r>
          </a:p>
        </p:txBody>
      </p:sp>
      <p:sp>
        <p:nvSpPr>
          <p:cNvPr id="7" name="Subtitle 2">
            <a:extLst>
              <a:ext uri="{FF2B5EF4-FFF2-40B4-BE49-F238E27FC236}">
                <a16:creationId xmlns:a16="http://schemas.microsoft.com/office/drawing/2014/main" id="{BCC811E0-AA91-E742-A0E2-1DEBE4D9003F}"/>
              </a:ext>
            </a:extLst>
          </p:cNvPr>
          <p:cNvSpPr txBox="1">
            <a:spLocks/>
          </p:cNvSpPr>
          <p:nvPr/>
        </p:nvSpPr>
        <p:spPr>
          <a:xfrm>
            <a:off x="4708132" y="2429838"/>
            <a:ext cx="6400800" cy="22860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3200" kern="1200">
                <a:solidFill>
                  <a:schemeClr val="bg1">
                    <a:lumMod val="8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Exposure Reduction Committee</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a:solidFill>
                  <a:sysClr val="window" lastClr="FFFFFF">
                    <a:lumMod val="95000"/>
                  </a:sysClr>
                </a:solidFill>
              </a:rPr>
              <a:t>March 12, 2025</a:t>
            </a:r>
            <a:endParaRPr kumimoji="0" lang="en-US" sz="2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Michael E. Wickersheim</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Legislative and Cabinet Affairs Manager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ysClr val="window" lastClr="FFFFFF">
                  <a:lumMod val="95000"/>
                </a:sysClr>
              </a:solidFill>
            </a:endParaRPr>
          </a:p>
        </p:txBody>
      </p:sp>
    </p:spTree>
    <p:extLst>
      <p:ext uri="{BB962C8B-B14F-4D97-AF65-F5344CB8AC3E}">
        <p14:creationId xmlns:p14="http://schemas.microsoft.com/office/powerpoint/2010/main" val="166893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AA9EF-04BF-46FC-245B-B95F2E4BC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3F9FE-CB7A-3760-3D8C-3415C61F3162}"/>
              </a:ext>
            </a:extLst>
          </p:cNvPr>
          <p:cNvSpPr>
            <a:spLocks noGrp="1"/>
          </p:cNvSpPr>
          <p:nvPr>
            <p:ph type="title"/>
          </p:nvPr>
        </p:nvSpPr>
        <p:spPr>
          <a:xfrm>
            <a:off x="247073" y="158698"/>
            <a:ext cx="10515600" cy="817130"/>
          </a:xfrm>
        </p:spPr>
        <p:txBody>
          <a:bodyPr/>
          <a:lstStyle/>
          <a:p>
            <a:endParaRPr lang="en-US" dirty="0"/>
          </a:p>
        </p:txBody>
      </p:sp>
      <p:sp>
        <p:nvSpPr>
          <p:cNvPr id="3" name="TextBox 2">
            <a:extLst>
              <a:ext uri="{FF2B5EF4-FFF2-40B4-BE49-F238E27FC236}">
                <a16:creationId xmlns:a16="http://schemas.microsoft.com/office/drawing/2014/main" id="{8586B979-DA60-593E-9D33-47A3602180C9}"/>
              </a:ext>
            </a:extLst>
          </p:cNvPr>
          <p:cNvSpPr txBox="1"/>
          <p:nvPr/>
        </p:nvSpPr>
        <p:spPr>
          <a:xfrm>
            <a:off x="509188" y="6445188"/>
            <a:ext cx="260008" cy="253916"/>
          </a:xfrm>
          <a:prstGeom prst="rect">
            <a:avLst/>
          </a:prstGeom>
          <a:noFill/>
        </p:spPr>
        <p:txBody>
          <a:bodyPr wrap="none" rtlCol="0">
            <a:spAutoFit/>
          </a:bodyPr>
          <a:lstStyle/>
          <a:p>
            <a:fld id="{A06A251E-B87E-4F47-8D00-EEA30BA31E64}" type="slidenum">
              <a:rPr lang="en-US" sz="1050" smtClean="0">
                <a:latin typeface="Arial" panose="020B0604020202020204" pitchFamily="34" charset="0"/>
                <a:cs typeface="Arial" panose="020B0604020202020204" pitchFamily="34" charset="0"/>
              </a:rPr>
              <a:t>10</a:t>
            </a:fld>
            <a:endParaRPr lang="en-US" sz="105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BECED29-26DC-8B76-D04F-F35EACCD78F0}"/>
              </a:ext>
            </a:extLst>
          </p:cNvPr>
          <p:cNvSpPr txBox="1"/>
          <p:nvPr/>
        </p:nvSpPr>
        <p:spPr>
          <a:xfrm>
            <a:off x="249304" y="2705725"/>
            <a:ext cx="11693393" cy="1446550"/>
          </a:xfrm>
          <a:prstGeom prst="rect">
            <a:avLst/>
          </a:prstGeom>
          <a:noFill/>
        </p:spPr>
        <p:txBody>
          <a:bodyPr wrap="square" rtlCol="0">
            <a:spAutoFit/>
          </a:bodyPr>
          <a:lstStyle/>
          <a:p>
            <a:pPr algn="ctr"/>
            <a:r>
              <a:rPr lang="en-US" sz="8800" b="1" dirty="0">
                <a:latin typeface="Arial" panose="020B0604020202020204" pitchFamily="34" charset="0"/>
                <a:cs typeface="Arial" panose="020B0604020202020204" pitchFamily="34" charset="0"/>
              </a:rPr>
              <a:t>Questions?</a:t>
            </a:r>
            <a:endParaRPr lang="en-US" sz="8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17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0E58-A213-7A2A-D859-9013B51C22F6}"/>
              </a:ext>
            </a:extLst>
          </p:cNvPr>
          <p:cNvSpPr>
            <a:spLocks noGrp="1"/>
          </p:cNvSpPr>
          <p:nvPr>
            <p:ph type="title"/>
          </p:nvPr>
        </p:nvSpPr>
        <p:spPr>
          <a:xfrm>
            <a:off x="247073" y="158698"/>
            <a:ext cx="10515600" cy="817130"/>
          </a:xfrm>
        </p:spPr>
        <p:txBody>
          <a:bodyPr/>
          <a:lstStyle/>
          <a:p>
            <a:r>
              <a:rPr lang="en-US" dirty="0"/>
              <a:t>Legislative and Cabinet Affairs</a:t>
            </a:r>
          </a:p>
        </p:txBody>
      </p:sp>
      <p:sp>
        <p:nvSpPr>
          <p:cNvPr id="3" name="TextBox 2">
            <a:extLst>
              <a:ext uri="{FF2B5EF4-FFF2-40B4-BE49-F238E27FC236}">
                <a16:creationId xmlns:a16="http://schemas.microsoft.com/office/drawing/2014/main" id="{30F6488D-DF32-6C88-CEA1-CB7B51F05E7F}"/>
              </a:ext>
            </a:extLst>
          </p:cNvPr>
          <p:cNvSpPr txBox="1"/>
          <p:nvPr/>
        </p:nvSpPr>
        <p:spPr>
          <a:xfrm>
            <a:off x="247073" y="1343077"/>
            <a:ext cx="11332309" cy="4847481"/>
          </a:xfrm>
          <a:prstGeom prst="rect">
            <a:avLst/>
          </a:prstGeom>
          <a:noFill/>
        </p:spPr>
        <p:txBody>
          <a:bodyPr wrap="square" rtlCol="0">
            <a:spAutoFit/>
          </a:bodyPr>
          <a:lstStyle/>
          <a:p>
            <a:pPr>
              <a:lnSpc>
                <a:spcPct val="150000"/>
              </a:lnSpc>
            </a:pPr>
            <a:r>
              <a:rPr lang="en-US" sz="3000" u="sng" dirty="0">
                <a:latin typeface="Arial" panose="020B0604020202020204" pitchFamily="34" charset="0"/>
                <a:cs typeface="Arial" panose="020B0604020202020204" pitchFamily="34" charset="0"/>
              </a:rPr>
              <a:t>Duties and Responsibilities</a:t>
            </a:r>
            <a:endParaRPr lang="en-US" sz="3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Oversees tracking, research, and analysis of legislation and programs that impact Citizens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Advocates legislation consistent with Citizens policy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Directs legislative communication on behalf of Citizens, provides information to legislators and staff, and schedules meetings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Coordinates information and bill analysis requests through program office legislative liaisons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Maintains relationship and communication with Legislature and Cabinet, and serves as first point of contact for constituent and district issues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Acts as liaison between Citizens and Cabinet </a:t>
            </a:r>
            <a:r>
              <a:rPr lang="en-US" sz="2400">
                <a:latin typeface="Arial" panose="020B0604020202020204" pitchFamily="34" charset="0"/>
                <a:cs typeface="Arial" panose="020B0604020202020204" pitchFamily="34" charset="0"/>
              </a:rPr>
              <a:t>members in </a:t>
            </a:r>
            <a:r>
              <a:rPr lang="en-US" sz="2400" dirty="0">
                <a:latin typeface="Arial" panose="020B0604020202020204" pitchFamily="34" charset="0"/>
                <a:cs typeface="Arial" panose="020B0604020202020204" pitchFamily="34" charset="0"/>
              </a:rPr>
              <a:t>their role as the Financial Services Commission</a:t>
            </a:r>
          </a:p>
        </p:txBody>
      </p:sp>
      <p:sp>
        <p:nvSpPr>
          <p:cNvPr id="4" name="TextBox 3">
            <a:extLst>
              <a:ext uri="{FF2B5EF4-FFF2-40B4-BE49-F238E27FC236}">
                <a16:creationId xmlns:a16="http://schemas.microsoft.com/office/drawing/2014/main" id="{62C42B87-4F76-6E69-40C3-558E9719D644}"/>
              </a:ext>
            </a:extLst>
          </p:cNvPr>
          <p:cNvSpPr txBox="1"/>
          <p:nvPr/>
        </p:nvSpPr>
        <p:spPr>
          <a:xfrm>
            <a:off x="509188" y="6445188"/>
            <a:ext cx="260008" cy="253916"/>
          </a:xfrm>
          <a:prstGeom prst="rect">
            <a:avLst/>
          </a:prstGeom>
          <a:noFill/>
        </p:spPr>
        <p:txBody>
          <a:bodyPr wrap="none" rtlCol="0">
            <a:spAutoFit/>
          </a:bodyPr>
          <a:lstStyle/>
          <a:p>
            <a:fld id="{A06A251E-B87E-4F47-8D00-EEA30BA31E64}" type="slidenum">
              <a:rPr lang="en-US" sz="1050" smtClean="0">
                <a:latin typeface="Arial" panose="020B0604020202020204" pitchFamily="34" charset="0"/>
                <a:cs typeface="Arial" panose="020B0604020202020204" pitchFamily="34" charset="0"/>
              </a:rPr>
              <a:t>2</a:t>
            </a:fld>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2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0693-C947-6ACC-5DD4-75FFF3FE7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5FABD-DC2B-FCEB-76B0-E841FB131E8E}"/>
              </a:ext>
            </a:extLst>
          </p:cNvPr>
          <p:cNvSpPr>
            <a:spLocks noGrp="1"/>
          </p:cNvSpPr>
          <p:nvPr>
            <p:ph type="title"/>
          </p:nvPr>
        </p:nvSpPr>
        <p:spPr>
          <a:xfrm>
            <a:off x="247073" y="158698"/>
            <a:ext cx="10515600" cy="817130"/>
          </a:xfrm>
        </p:spPr>
        <p:txBody>
          <a:bodyPr/>
          <a:lstStyle/>
          <a:p>
            <a:r>
              <a:rPr lang="en-US" dirty="0"/>
              <a:t>Key Legislative Dates</a:t>
            </a:r>
          </a:p>
        </p:txBody>
      </p:sp>
      <p:graphicFrame>
        <p:nvGraphicFramePr>
          <p:cNvPr id="4" name="Table 3">
            <a:extLst>
              <a:ext uri="{FF2B5EF4-FFF2-40B4-BE49-F238E27FC236}">
                <a16:creationId xmlns:a16="http://schemas.microsoft.com/office/drawing/2014/main" id="{B14E9630-BD64-607F-380A-182CEEE582E3}"/>
              </a:ext>
            </a:extLst>
          </p:cNvPr>
          <p:cNvGraphicFramePr>
            <a:graphicFrameLocks noGrp="1"/>
          </p:cNvGraphicFramePr>
          <p:nvPr>
            <p:extLst>
              <p:ext uri="{D42A27DB-BD31-4B8C-83A1-F6EECF244321}">
                <p14:modId xmlns:p14="http://schemas.microsoft.com/office/powerpoint/2010/main" val="2929517000"/>
              </p:ext>
            </p:extLst>
          </p:nvPr>
        </p:nvGraphicFramePr>
        <p:xfrm>
          <a:off x="1217721" y="1214458"/>
          <a:ext cx="9756557" cy="4605634"/>
        </p:xfrm>
        <a:graphic>
          <a:graphicData uri="http://schemas.openxmlformats.org/drawingml/2006/table">
            <a:tbl>
              <a:tblPr/>
              <a:tblGrid>
                <a:gridCol w="2327038">
                  <a:extLst>
                    <a:ext uri="{9D8B030D-6E8A-4147-A177-3AD203B41FA5}">
                      <a16:colId xmlns:a16="http://schemas.microsoft.com/office/drawing/2014/main" val="1613849820"/>
                    </a:ext>
                  </a:extLst>
                </a:gridCol>
                <a:gridCol w="7429519">
                  <a:extLst>
                    <a:ext uri="{9D8B030D-6E8A-4147-A177-3AD203B41FA5}">
                      <a16:colId xmlns:a16="http://schemas.microsoft.com/office/drawing/2014/main" val="2610392189"/>
                    </a:ext>
                  </a:extLst>
                </a:gridCol>
              </a:tblGrid>
              <a:tr h="322373">
                <a:tc>
                  <a:txBody>
                    <a:bodyPr/>
                    <a:lstStyle/>
                    <a:p>
                      <a:r>
                        <a:rPr lang="en-US" sz="2100" b="1">
                          <a:effectLst/>
                          <a:latin typeface="Arial" panose="020B0604020202020204" pitchFamily="34" charset="0"/>
                          <a:cs typeface="Arial" panose="020B0604020202020204" pitchFamily="34" charset="0"/>
                        </a:rPr>
                        <a:t>Date</a:t>
                      </a:r>
                      <a:endParaRPr lang="en-US" sz="2100">
                        <a:effectLst/>
                        <a:latin typeface="Arial" panose="020B0604020202020204" pitchFamily="34" charset="0"/>
                        <a:cs typeface="Arial" panose="020B0604020202020204" pitchFamily="34" charset="0"/>
                      </a:endParaRPr>
                    </a:p>
                  </a:txBody>
                  <a:tcPr marL="3101" marR="3101" marT="3101" marB="3101"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D1D5DB"/>
                    </a:solidFill>
                  </a:tcPr>
                </a:tc>
                <a:tc>
                  <a:txBody>
                    <a:bodyPr/>
                    <a:lstStyle/>
                    <a:p>
                      <a:r>
                        <a:rPr lang="en-US" sz="2100" b="1" dirty="0">
                          <a:effectLst/>
                          <a:latin typeface="Arial" panose="020B0604020202020204" pitchFamily="34" charset="0"/>
                          <a:cs typeface="Arial" panose="020B0604020202020204" pitchFamily="34" charset="0"/>
                        </a:rPr>
                        <a:t>Event</a:t>
                      </a:r>
                      <a:endParaRPr lang="en-US" sz="2100" dirty="0">
                        <a:effectLst/>
                        <a:latin typeface="Arial" panose="020B0604020202020204" pitchFamily="34" charset="0"/>
                        <a:cs typeface="Arial" panose="020B0604020202020204" pitchFamily="34" charset="0"/>
                      </a:endParaRPr>
                    </a:p>
                  </a:txBody>
                  <a:tcPr marL="3101" marR="3101" marT="3101" marB="3101"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D1D5DB"/>
                    </a:solidFill>
                  </a:tcPr>
                </a:tc>
                <a:extLst>
                  <a:ext uri="{0D108BD9-81ED-4DB2-BD59-A6C34878D82A}">
                    <a16:rowId xmlns:a16="http://schemas.microsoft.com/office/drawing/2014/main" val="4256215967"/>
                  </a:ext>
                </a:extLst>
              </a:tr>
              <a:tr h="356616">
                <a:tc>
                  <a:txBody>
                    <a:bodyPr/>
                    <a:lstStyle/>
                    <a:p>
                      <a:r>
                        <a:rPr lang="en-US" sz="1600" dirty="0">
                          <a:effectLst/>
                          <a:latin typeface="Arial" panose="020B0604020202020204" pitchFamily="34" charset="0"/>
                          <a:cs typeface="Arial" panose="020B0604020202020204" pitchFamily="34" charset="0"/>
                        </a:rPr>
                        <a:t>November 19, 2024</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r>
                        <a:rPr lang="en-US" sz="1600">
                          <a:effectLst/>
                          <a:latin typeface="Arial" panose="020B0604020202020204" pitchFamily="34" charset="0"/>
                          <a:cs typeface="Arial" panose="020B0604020202020204" pitchFamily="34" charset="0"/>
                        </a:rPr>
                        <a:t>Organization Session</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1882519193"/>
                  </a:ext>
                </a:extLst>
              </a:tr>
              <a:tr h="356616">
                <a:tc>
                  <a:txBody>
                    <a:bodyPr/>
                    <a:lstStyle/>
                    <a:p>
                      <a:r>
                        <a:rPr lang="en-US" sz="1600" dirty="0">
                          <a:effectLst/>
                          <a:latin typeface="Arial" panose="020B0604020202020204" pitchFamily="34" charset="0"/>
                          <a:cs typeface="Arial" panose="020B0604020202020204" pitchFamily="34" charset="0"/>
                        </a:rPr>
                        <a:t>December 2-6, 2024</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r>
                        <a:rPr lang="en-US" sz="1600" dirty="0">
                          <a:effectLst/>
                          <a:latin typeface="Arial" panose="020B0604020202020204" pitchFamily="34" charset="0"/>
                          <a:cs typeface="Arial" panose="020B0604020202020204" pitchFamily="34" charset="0"/>
                        </a:rPr>
                        <a:t>Interim Committee Week 1 (House Only)</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3068683917"/>
                  </a:ext>
                </a:extLst>
              </a:tr>
              <a:tr h="356616">
                <a:tc>
                  <a:txBody>
                    <a:bodyPr/>
                    <a:lstStyle/>
                    <a:p>
                      <a:r>
                        <a:rPr lang="en-US" sz="1600" dirty="0">
                          <a:effectLst/>
                          <a:latin typeface="Arial" panose="020B0604020202020204" pitchFamily="34" charset="0"/>
                          <a:cs typeface="Arial" panose="020B0604020202020204" pitchFamily="34" charset="0"/>
                        </a:rPr>
                        <a:t>December 9-13, 2024</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r>
                        <a:rPr lang="en-US" sz="1600" dirty="0">
                          <a:effectLst/>
                          <a:latin typeface="Arial" panose="020B0604020202020204" pitchFamily="34" charset="0"/>
                          <a:cs typeface="Arial" panose="020B0604020202020204" pitchFamily="34" charset="0"/>
                        </a:rPr>
                        <a:t>Interim Committee Week 1 (Senate Only)</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2702228819"/>
                  </a:ext>
                </a:extLst>
              </a:tr>
              <a:tr h="356616">
                <a:tc>
                  <a:txBody>
                    <a:bodyPr/>
                    <a:lstStyle/>
                    <a:p>
                      <a:r>
                        <a:rPr lang="en-US" sz="1600" dirty="0">
                          <a:effectLst/>
                          <a:latin typeface="Arial" panose="020B0604020202020204" pitchFamily="34" charset="0"/>
                          <a:cs typeface="Arial" panose="020B0604020202020204" pitchFamily="34" charset="0"/>
                        </a:rPr>
                        <a:t>January 13-17, 2025</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r>
                        <a:rPr lang="en-US" sz="1600" dirty="0">
                          <a:effectLst/>
                          <a:latin typeface="Arial" panose="020B0604020202020204" pitchFamily="34" charset="0"/>
                          <a:cs typeface="Arial" panose="020B0604020202020204" pitchFamily="34" charset="0"/>
                        </a:rPr>
                        <a:t>Interim Committee Week 2</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2252714161"/>
                  </a:ext>
                </a:extLst>
              </a:tr>
              <a:tr h="356616">
                <a:tc>
                  <a:txBody>
                    <a:bodyPr/>
                    <a:lstStyle/>
                    <a:p>
                      <a:r>
                        <a:rPr lang="en-US" sz="1600" i="1">
                          <a:effectLst/>
                          <a:latin typeface="Arial" panose="020B0604020202020204" pitchFamily="34" charset="0"/>
                          <a:cs typeface="Arial" panose="020B0604020202020204" pitchFamily="34" charset="0"/>
                        </a:rPr>
                        <a:t>January 21-24, 2025</a:t>
                      </a:r>
                      <a:endParaRPr lang="en-US" sz="1600">
                        <a:effectLst/>
                        <a:latin typeface="Arial" panose="020B0604020202020204" pitchFamily="34" charset="0"/>
                        <a:cs typeface="Arial" panose="020B0604020202020204" pitchFamily="34" charset="0"/>
                      </a:endParaRP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r>
                        <a:rPr lang="en-US" sz="1600" dirty="0">
                          <a:effectLst/>
                          <a:latin typeface="Arial" panose="020B0604020202020204" pitchFamily="34" charset="0"/>
                          <a:cs typeface="Arial" panose="020B0604020202020204" pitchFamily="34" charset="0"/>
                        </a:rPr>
                        <a:t>Interim </a:t>
                      </a:r>
                      <a:r>
                        <a:rPr lang="en-US" sz="1600" i="1" dirty="0">
                          <a:effectLst/>
                          <a:latin typeface="Arial" panose="020B0604020202020204" pitchFamily="34" charset="0"/>
                          <a:cs typeface="Arial" panose="020B0604020202020204" pitchFamily="34" charset="0"/>
                        </a:rPr>
                        <a:t>Committee Week 3 CANCELED</a:t>
                      </a:r>
                      <a:endParaRPr lang="en-US" sz="1600" dirty="0">
                        <a:effectLst/>
                        <a:latin typeface="Arial" panose="020B0604020202020204" pitchFamily="34" charset="0"/>
                        <a:cs typeface="Arial" panose="020B0604020202020204" pitchFamily="34" charset="0"/>
                      </a:endParaRP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2059419982"/>
                  </a:ext>
                </a:extLst>
              </a:tr>
              <a:tr h="356616">
                <a:tc>
                  <a:txBody>
                    <a:bodyPr/>
                    <a:lstStyle/>
                    <a:p>
                      <a:r>
                        <a:rPr lang="en-US" sz="1600" dirty="0">
                          <a:effectLst/>
                          <a:latin typeface="Arial" panose="020B0604020202020204" pitchFamily="34" charset="0"/>
                          <a:cs typeface="Arial" panose="020B0604020202020204" pitchFamily="34" charset="0"/>
                        </a:rPr>
                        <a:t>January 27-31, 2025</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r>
                        <a:rPr lang="en-US" sz="1600" dirty="0">
                          <a:effectLst/>
                          <a:latin typeface="Arial" panose="020B0604020202020204" pitchFamily="34" charset="0"/>
                          <a:cs typeface="Arial" panose="020B0604020202020204" pitchFamily="34" charset="0"/>
                        </a:rPr>
                        <a:t>Interim Committee Week 3 RESCHEDULED &amp; </a:t>
                      </a:r>
                      <a:r>
                        <a:rPr lang="en-US" sz="1600" u="none" strike="noStrike" dirty="0">
                          <a:solidFill>
                            <a:schemeClr val="tx1"/>
                          </a:solidFill>
                          <a:effectLst/>
                          <a:latin typeface="Arial" panose="020B0604020202020204" pitchFamily="34" charset="0"/>
                          <a:cs typeface="Arial" panose="020B0604020202020204" pitchFamily="34" charset="0"/>
                        </a:rPr>
                        <a:t>Special Session</a:t>
                      </a:r>
                      <a:endParaRPr lang="en-US" sz="1600" dirty="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85982633"/>
                  </a:ext>
                </a:extLst>
              </a:tr>
              <a:tr h="356616">
                <a:tc>
                  <a:txBody>
                    <a:bodyPr/>
                    <a:lstStyle/>
                    <a:p>
                      <a:r>
                        <a:rPr lang="en-US" sz="1600" dirty="0">
                          <a:effectLst/>
                          <a:latin typeface="Arial" panose="020B0604020202020204" pitchFamily="34" charset="0"/>
                          <a:cs typeface="Arial" panose="020B0604020202020204" pitchFamily="34" charset="0"/>
                        </a:rPr>
                        <a:t>February 3-7, 2025</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pPr marL="0" algn="l" defTabSz="914400" rtl="0" eaLnBrk="1" latinLnBrk="0" hangingPunct="1"/>
                      <a:r>
                        <a:rPr lang="en-US" sz="1600" kern="1200" dirty="0">
                          <a:solidFill>
                            <a:schemeClr val="tx1"/>
                          </a:solidFill>
                          <a:effectLst/>
                          <a:latin typeface="Arial" panose="020B0604020202020204" pitchFamily="34" charset="0"/>
                          <a:ea typeface="+mn-ea"/>
                          <a:cs typeface="Arial" panose="020B0604020202020204" pitchFamily="34" charset="0"/>
                        </a:rPr>
                        <a:t>Committee Week 4</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381459231"/>
                  </a:ext>
                </a:extLst>
              </a:tr>
              <a:tr h="356616">
                <a:tc>
                  <a:txBody>
                    <a:bodyPr/>
                    <a:lstStyle/>
                    <a:p>
                      <a:r>
                        <a:rPr lang="en-US" sz="1600">
                          <a:effectLst/>
                          <a:latin typeface="Arial" panose="020B0604020202020204" pitchFamily="34" charset="0"/>
                          <a:cs typeface="Arial" panose="020B0604020202020204" pitchFamily="34" charset="0"/>
                        </a:rPr>
                        <a:t>February 10-14, 2025</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pPr marL="0" algn="l" defTabSz="914400" rtl="0" eaLnBrk="1" latinLnBrk="0" hangingPunct="1"/>
                      <a:r>
                        <a:rPr lang="en-US" sz="1600" kern="1200" dirty="0">
                          <a:solidFill>
                            <a:schemeClr val="tx1"/>
                          </a:solidFill>
                          <a:effectLst/>
                          <a:latin typeface="Arial" panose="020B0604020202020204" pitchFamily="34" charset="0"/>
                          <a:ea typeface="+mn-ea"/>
                          <a:cs typeface="Arial" panose="020B0604020202020204" pitchFamily="34" charset="0"/>
                        </a:rPr>
                        <a:t>Committee Week 5</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3529657957"/>
                  </a:ext>
                </a:extLst>
              </a:tr>
              <a:tr h="356616">
                <a:tc>
                  <a:txBody>
                    <a:bodyPr/>
                    <a:lstStyle/>
                    <a:p>
                      <a:r>
                        <a:rPr lang="en-US" sz="1600" b="0" dirty="0">
                          <a:effectLst/>
                          <a:latin typeface="Arial" panose="020B0604020202020204" pitchFamily="34" charset="0"/>
                          <a:cs typeface="Arial" panose="020B0604020202020204" pitchFamily="34" charset="0"/>
                        </a:rPr>
                        <a:t>February 17-21, 2025</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pPr marL="0" algn="l" defTabSz="914400" rtl="0" eaLnBrk="1" latinLnBrk="0" hangingPunct="1"/>
                      <a:r>
                        <a:rPr lang="en-US" sz="1600" kern="1200" dirty="0">
                          <a:solidFill>
                            <a:schemeClr val="tx1"/>
                          </a:solidFill>
                          <a:effectLst/>
                          <a:latin typeface="Arial" panose="020B0604020202020204" pitchFamily="34" charset="0"/>
                          <a:ea typeface="+mn-ea"/>
                          <a:cs typeface="Arial" panose="020B0604020202020204" pitchFamily="34" charset="0"/>
                        </a:rPr>
                        <a:t>Committee Week 6</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2681751629"/>
                  </a:ext>
                </a:extLst>
              </a:tr>
              <a:tr h="356616">
                <a:tc>
                  <a:txBody>
                    <a:bodyPr/>
                    <a:lstStyle/>
                    <a:p>
                      <a:r>
                        <a:rPr lang="en-US" sz="1600" b="1">
                          <a:effectLst/>
                          <a:highlight>
                            <a:srgbClr val="FFFF00"/>
                          </a:highlight>
                          <a:latin typeface="Arial" panose="020B0604020202020204" pitchFamily="34" charset="0"/>
                          <a:cs typeface="Arial" panose="020B0604020202020204" pitchFamily="34" charset="0"/>
                        </a:rPr>
                        <a:t>March 4, 2025</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r>
                        <a:rPr lang="en-US" sz="1600" b="1" dirty="0">
                          <a:effectLst/>
                          <a:highlight>
                            <a:srgbClr val="FFFF00"/>
                          </a:highlight>
                          <a:latin typeface="Arial" panose="020B0604020202020204" pitchFamily="34" charset="0"/>
                          <a:cs typeface="Arial" panose="020B0604020202020204" pitchFamily="34" charset="0"/>
                        </a:rPr>
                        <a:t>Regular Session Begins</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2832753403"/>
                  </a:ext>
                </a:extLst>
              </a:tr>
              <a:tr h="356616">
                <a:tc>
                  <a:txBody>
                    <a:bodyPr/>
                    <a:lstStyle/>
                    <a:p>
                      <a:r>
                        <a:rPr lang="en-US" sz="1600">
                          <a:effectLst/>
                          <a:latin typeface="Arial" panose="020B0604020202020204" pitchFamily="34" charset="0"/>
                          <a:cs typeface="Arial" panose="020B0604020202020204" pitchFamily="34" charset="0"/>
                        </a:rPr>
                        <a:t>April 22, 2025</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r>
                        <a:rPr lang="en-US" sz="1600" dirty="0">
                          <a:effectLst/>
                          <a:latin typeface="Arial" panose="020B0604020202020204" pitchFamily="34" charset="0"/>
                          <a:cs typeface="Arial" panose="020B0604020202020204" pitchFamily="34" charset="0"/>
                        </a:rPr>
                        <a:t>50th Day rule (Senate) - last day for regularly scheduled committee meetings</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469225230"/>
                  </a:ext>
                </a:extLst>
              </a:tr>
              <a:tr h="356616">
                <a:tc>
                  <a:txBody>
                    <a:bodyPr/>
                    <a:lstStyle/>
                    <a:p>
                      <a:r>
                        <a:rPr lang="en-US" sz="1600">
                          <a:effectLst/>
                          <a:latin typeface="Arial" panose="020B0604020202020204" pitchFamily="34" charset="0"/>
                          <a:cs typeface="Arial" panose="020B0604020202020204" pitchFamily="34" charset="0"/>
                        </a:rPr>
                        <a:t>May 2, 2025</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tc>
                  <a:txBody>
                    <a:bodyPr/>
                    <a:lstStyle/>
                    <a:p>
                      <a:r>
                        <a:rPr lang="en-US" sz="1600" dirty="0">
                          <a:effectLst/>
                          <a:latin typeface="Arial" panose="020B0604020202020204" pitchFamily="34" charset="0"/>
                          <a:cs typeface="Arial" panose="020B0604020202020204" pitchFamily="34" charset="0"/>
                        </a:rPr>
                        <a:t>Regular Session Ends (Sine Die)</a:t>
                      </a:r>
                    </a:p>
                  </a:txBody>
                  <a:tcPr marL="45720" marR="45720"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solidFill>
                  </a:tcPr>
                </a:tc>
                <a:extLst>
                  <a:ext uri="{0D108BD9-81ED-4DB2-BD59-A6C34878D82A}">
                    <a16:rowId xmlns:a16="http://schemas.microsoft.com/office/drawing/2014/main" val="1133305937"/>
                  </a:ext>
                </a:extLst>
              </a:tr>
            </a:tbl>
          </a:graphicData>
        </a:graphic>
      </p:graphicFrame>
      <p:sp>
        <p:nvSpPr>
          <p:cNvPr id="3" name="TextBox 2">
            <a:extLst>
              <a:ext uri="{FF2B5EF4-FFF2-40B4-BE49-F238E27FC236}">
                <a16:creationId xmlns:a16="http://schemas.microsoft.com/office/drawing/2014/main" id="{4B9E543B-6629-258A-1091-AE3EE39EAFEA}"/>
              </a:ext>
            </a:extLst>
          </p:cNvPr>
          <p:cNvSpPr txBox="1"/>
          <p:nvPr/>
        </p:nvSpPr>
        <p:spPr>
          <a:xfrm>
            <a:off x="509188" y="6445188"/>
            <a:ext cx="260008" cy="253916"/>
          </a:xfrm>
          <a:prstGeom prst="rect">
            <a:avLst/>
          </a:prstGeom>
          <a:noFill/>
        </p:spPr>
        <p:txBody>
          <a:bodyPr wrap="none" rtlCol="0">
            <a:spAutoFit/>
          </a:bodyPr>
          <a:lstStyle/>
          <a:p>
            <a:fld id="{A06A251E-B87E-4F47-8D00-EEA30BA31E64}" type="slidenum">
              <a:rPr lang="en-US" sz="1050" smtClean="0">
                <a:latin typeface="Arial" panose="020B0604020202020204" pitchFamily="34" charset="0"/>
                <a:cs typeface="Arial" panose="020B0604020202020204" pitchFamily="34" charset="0"/>
              </a:rPr>
              <a:t>3</a:t>
            </a:fld>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14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732CB-8D8C-73C8-6593-797CFEAEE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D4B5B-4732-D732-CC16-FA0E2008E88E}"/>
              </a:ext>
            </a:extLst>
          </p:cNvPr>
          <p:cNvSpPr>
            <a:spLocks noGrp="1"/>
          </p:cNvSpPr>
          <p:nvPr>
            <p:ph type="title"/>
          </p:nvPr>
        </p:nvSpPr>
        <p:spPr>
          <a:xfrm>
            <a:off x="247073" y="158698"/>
            <a:ext cx="10515600" cy="817130"/>
          </a:xfrm>
        </p:spPr>
        <p:txBody>
          <a:bodyPr/>
          <a:lstStyle/>
          <a:p>
            <a:r>
              <a:rPr lang="en-US" dirty="0"/>
              <a:t>Legislative Recap to Date</a:t>
            </a:r>
          </a:p>
        </p:txBody>
      </p:sp>
      <p:sp>
        <p:nvSpPr>
          <p:cNvPr id="3" name="TextBox 2">
            <a:extLst>
              <a:ext uri="{FF2B5EF4-FFF2-40B4-BE49-F238E27FC236}">
                <a16:creationId xmlns:a16="http://schemas.microsoft.com/office/drawing/2014/main" id="{D4C9D64E-DA64-0C84-9F24-BD7D6A060D5C}"/>
              </a:ext>
            </a:extLst>
          </p:cNvPr>
          <p:cNvSpPr txBox="1"/>
          <p:nvPr/>
        </p:nvSpPr>
        <p:spPr>
          <a:xfrm>
            <a:off x="509188" y="6445188"/>
            <a:ext cx="260008" cy="253916"/>
          </a:xfrm>
          <a:prstGeom prst="rect">
            <a:avLst/>
          </a:prstGeom>
          <a:noFill/>
        </p:spPr>
        <p:txBody>
          <a:bodyPr wrap="none" rtlCol="0">
            <a:spAutoFit/>
          </a:bodyPr>
          <a:lstStyle/>
          <a:p>
            <a:fld id="{A06A251E-B87E-4F47-8D00-EEA30BA31E64}" type="slidenum">
              <a:rPr lang="en-US" sz="1050" smtClean="0">
                <a:latin typeface="Arial" panose="020B0604020202020204" pitchFamily="34" charset="0"/>
                <a:cs typeface="Arial" panose="020B0604020202020204" pitchFamily="34" charset="0"/>
              </a:rPr>
              <a:t>4</a:t>
            </a:fld>
            <a:endParaRPr lang="en-US" sz="10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9F3A710-6DB9-B900-2C7A-ED98E8A6ADB7}"/>
              </a:ext>
            </a:extLst>
          </p:cNvPr>
          <p:cNvSpPr txBox="1"/>
          <p:nvPr/>
        </p:nvSpPr>
        <p:spPr>
          <a:xfrm>
            <a:off x="247073" y="1343077"/>
            <a:ext cx="11332309" cy="3970318"/>
          </a:xfrm>
          <a:prstGeom prst="rect">
            <a:avLst/>
          </a:prstGeom>
          <a:noFill/>
        </p:spPr>
        <p:txBody>
          <a:bodyPr wrap="square" rtlCol="0">
            <a:spAutoFit/>
          </a:bodyPr>
          <a:lstStyle/>
          <a:p>
            <a:r>
              <a:rPr lang="en-US" sz="3000" u="sng" dirty="0">
                <a:latin typeface="Arial" panose="020B0604020202020204" pitchFamily="34" charset="0"/>
                <a:cs typeface="Arial" panose="020B0604020202020204" pitchFamily="34" charset="0"/>
              </a:rPr>
              <a:t>Meetings and Communications</a:t>
            </a:r>
            <a:endParaRPr lang="en-US" sz="3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Chairs, Vice Chairs, Ranking Member of House Insurance and Banking Subcommittee and Senate Banking &amp; Insurance Committee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Other key members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House and Senate committee staff, Governor’s office staff, CFO’s office staff, and the two remaining members of the Financial Services Commission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3000" u="sng" dirty="0">
                <a:latin typeface="Arial" panose="020B0604020202020204" pitchFamily="34" charset="0"/>
                <a:cs typeface="Arial" panose="020B0604020202020204" pitchFamily="34" charset="0"/>
              </a:rPr>
              <a:t>Presentations by Tim Cerio, CEO</a:t>
            </a:r>
            <a:endParaRPr lang="en-US" sz="3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Senate Banking &amp; Insurance Committee on January 7</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House Insurance and Banking Subcommittee on February 4</a:t>
            </a:r>
          </a:p>
        </p:txBody>
      </p:sp>
    </p:spTree>
    <p:extLst>
      <p:ext uri="{BB962C8B-B14F-4D97-AF65-F5344CB8AC3E}">
        <p14:creationId xmlns:p14="http://schemas.microsoft.com/office/powerpoint/2010/main" val="254607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A698-4A88-CDAC-0990-8BD87181A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B0944-7964-C2ED-4094-E66DF21C5932}"/>
              </a:ext>
            </a:extLst>
          </p:cNvPr>
          <p:cNvSpPr>
            <a:spLocks noGrp="1"/>
          </p:cNvSpPr>
          <p:nvPr>
            <p:ph type="title"/>
          </p:nvPr>
        </p:nvSpPr>
        <p:spPr>
          <a:xfrm>
            <a:off x="247073" y="158698"/>
            <a:ext cx="10515600" cy="817130"/>
          </a:xfrm>
        </p:spPr>
        <p:txBody>
          <a:bodyPr/>
          <a:lstStyle/>
          <a:p>
            <a:r>
              <a:rPr lang="en-US" dirty="0"/>
              <a:t>Operational Update</a:t>
            </a:r>
          </a:p>
        </p:txBody>
      </p:sp>
      <p:sp>
        <p:nvSpPr>
          <p:cNvPr id="3" name="TextBox 2">
            <a:extLst>
              <a:ext uri="{FF2B5EF4-FFF2-40B4-BE49-F238E27FC236}">
                <a16:creationId xmlns:a16="http://schemas.microsoft.com/office/drawing/2014/main" id="{CF356917-4FD2-3E48-B6BC-35173BA73BCD}"/>
              </a:ext>
            </a:extLst>
          </p:cNvPr>
          <p:cNvSpPr txBox="1"/>
          <p:nvPr/>
        </p:nvSpPr>
        <p:spPr>
          <a:xfrm>
            <a:off x="509188" y="6445188"/>
            <a:ext cx="260008" cy="253916"/>
          </a:xfrm>
          <a:prstGeom prst="rect">
            <a:avLst/>
          </a:prstGeom>
          <a:noFill/>
        </p:spPr>
        <p:txBody>
          <a:bodyPr wrap="none" rtlCol="0">
            <a:spAutoFit/>
          </a:bodyPr>
          <a:lstStyle/>
          <a:p>
            <a:fld id="{A06A251E-B87E-4F47-8D00-EEA30BA31E64}" type="slidenum">
              <a:rPr lang="en-US" sz="1050" smtClean="0">
                <a:latin typeface="Arial" panose="020B0604020202020204" pitchFamily="34" charset="0"/>
                <a:cs typeface="Arial" panose="020B0604020202020204" pitchFamily="34" charset="0"/>
              </a:rPr>
              <a:t>5</a:t>
            </a:fld>
            <a:endParaRPr lang="en-US" sz="10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BF86158-D0D1-14CC-E6B4-47C1096B5DD1}"/>
              </a:ext>
            </a:extLst>
          </p:cNvPr>
          <p:cNvSpPr txBox="1"/>
          <p:nvPr/>
        </p:nvSpPr>
        <p:spPr>
          <a:xfrm>
            <a:off x="247073" y="1343077"/>
            <a:ext cx="11332309" cy="2701509"/>
          </a:xfrm>
          <a:prstGeom prst="rect">
            <a:avLst/>
          </a:prstGeom>
          <a:noFill/>
        </p:spPr>
        <p:txBody>
          <a:bodyPr wrap="square" rtlCol="0">
            <a:spAutoFit/>
          </a:bodyPr>
          <a:lstStyle/>
          <a:p>
            <a:r>
              <a:rPr lang="en-US" sz="3000" u="sng" dirty="0">
                <a:latin typeface="Arial" panose="020B0604020202020204" pitchFamily="34" charset="0"/>
                <a:cs typeface="Arial" panose="020B0604020202020204" pitchFamily="34" charset="0"/>
              </a:rPr>
              <a:t>Legislative Support Team</a:t>
            </a:r>
            <a:endParaRPr lang="en-US" sz="3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Meets weekly</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Receives weekly bill reports</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Updates via regular weekly emails</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Provides weekly Board email updates during session</a:t>
            </a:r>
          </a:p>
        </p:txBody>
      </p:sp>
    </p:spTree>
    <p:extLst>
      <p:ext uri="{BB962C8B-B14F-4D97-AF65-F5344CB8AC3E}">
        <p14:creationId xmlns:p14="http://schemas.microsoft.com/office/powerpoint/2010/main" val="228318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CB241-0B0B-10FD-AD95-664EBA045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914A2F-C8B4-A990-E137-FA5B6EEACCBE}"/>
              </a:ext>
            </a:extLst>
          </p:cNvPr>
          <p:cNvSpPr>
            <a:spLocks noGrp="1"/>
          </p:cNvSpPr>
          <p:nvPr>
            <p:ph type="title"/>
          </p:nvPr>
        </p:nvSpPr>
        <p:spPr>
          <a:xfrm>
            <a:off x="247073" y="158698"/>
            <a:ext cx="10515600" cy="817130"/>
          </a:xfrm>
        </p:spPr>
        <p:txBody>
          <a:bodyPr/>
          <a:lstStyle/>
          <a:p>
            <a:r>
              <a:rPr lang="en-US" dirty="0"/>
              <a:t>Bills of Note</a:t>
            </a:r>
          </a:p>
        </p:txBody>
      </p:sp>
      <p:sp>
        <p:nvSpPr>
          <p:cNvPr id="3" name="TextBox 2">
            <a:extLst>
              <a:ext uri="{FF2B5EF4-FFF2-40B4-BE49-F238E27FC236}">
                <a16:creationId xmlns:a16="http://schemas.microsoft.com/office/drawing/2014/main" id="{E6015C74-73F8-27C1-FC55-7045A2C85B26}"/>
              </a:ext>
            </a:extLst>
          </p:cNvPr>
          <p:cNvSpPr txBox="1"/>
          <p:nvPr/>
        </p:nvSpPr>
        <p:spPr>
          <a:xfrm>
            <a:off x="509188" y="6445188"/>
            <a:ext cx="260008" cy="253916"/>
          </a:xfrm>
          <a:prstGeom prst="rect">
            <a:avLst/>
          </a:prstGeom>
          <a:noFill/>
        </p:spPr>
        <p:txBody>
          <a:bodyPr wrap="none" rtlCol="0">
            <a:spAutoFit/>
          </a:bodyPr>
          <a:lstStyle/>
          <a:p>
            <a:fld id="{A06A251E-B87E-4F47-8D00-EEA30BA31E64}" type="slidenum">
              <a:rPr lang="en-US" sz="1050" smtClean="0">
                <a:latin typeface="Arial" panose="020B0604020202020204" pitchFamily="34" charset="0"/>
                <a:cs typeface="Arial" panose="020B0604020202020204" pitchFamily="34" charset="0"/>
              </a:rPr>
              <a:t>6</a:t>
            </a:fld>
            <a:endParaRPr lang="en-US" sz="105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57D3672-35D2-1B51-BF1B-8A7FBA981F5A}"/>
              </a:ext>
            </a:extLst>
          </p:cNvPr>
          <p:cNvSpPr txBox="1"/>
          <p:nvPr/>
        </p:nvSpPr>
        <p:spPr>
          <a:xfrm>
            <a:off x="247073" y="1343077"/>
            <a:ext cx="11666760" cy="206210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HB 1073 / SB 1020 </a:t>
            </a:r>
            <a:r>
              <a:rPr lang="en-US" sz="2400" dirty="0">
                <a:latin typeface="Arial" panose="020B0604020202020204" pitchFamily="34" charset="0"/>
                <a:cs typeface="Arial" panose="020B0604020202020204" pitchFamily="34" charset="0"/>
              </a:rPr>
              <a:t>Coverage by Citizens Property Insurance Corporation by Rep. Jim Mooney / Sen. Ana Maria Rodriguez</a:t>
            </a:r>
          </a:p>
          <a:p>
            <a:pPr algn="l">
              <a:spcAft>
                <a:spcPts val="1200"/>
              </a:spcAft>
            </a:pPr>
            <a:endParaRPr lang="en-US" sz="1600" b="0" i="0" dirty="0">
              <a:solidFill>
                <a:srgbClr val="3C3D3F"/>
              </a:solidFill>
              <a:effectLst/>
              <a:latin typeface="arial" panose="020B0604020202020204" pitchFamily="34" charset="0"/>
            </a:endParaRPr>
          </a:p>
          <a:p>
            <a:pPr marL="742950" lvl="1" indent="-285750">
              <a:spcAft>
                <a:spcPts val="1200"/>
              </a:spcAft>
              <a:buFont typeface="Arial" panose="020B0604020202020204" pitchFamily="34" charset="0"/>
              <a:buChar char="•"/>
            </a:pPr>
            <a:r>
              <a:rPr lang="en-US" b="0" i="0" dirty="0">
                <a:effectLst/>
                <a:latin typeface="arial" panose="020B0604020202020204" pitchFamily="34" charset="0"/>
              </a:rPr>
              <a:t>Amends the eligibility and rate increase requirements for Citizens Property Insurance Corporation regarding residential properties in specific counties, with provisions for annual rate increases and additional policies exempt from flood insurance requirements.</a:t>
            </a:r>
          </a:p>
        </p:txBody>
      </p:sp>
      <p:sp>
        <p:nvSpPr>
          <p:cNvPr id="5" name="TextBox 4">
            <a:extLst>
              <a:ext uri="{FF2B5EF4-FFF2-40B4-BE49-F238E27FC236}">
                <a16:creationId xmlns:a16="http://schemas.microsoft.com/office/drawing/2014/main" id="{76C76E0D-404C-5478-A4F0-EF1A74E0A8B6}"/>
              </a:ext>
            </a:extLst>
          </p:cNvPr>
          <p:cNvSpPr txBox="1"/>
          <p:nvPr/>
        </p:nvSpPr>
        <p:spPr>
          <a:xfrm>
            <a:off x="184929" y="3769471"/>
            <a:ext cx="11666760" cy="150810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HB 705 / SB 1448 </a:t>
            </a:r>
            <a:r>
              <a:rPr lang="en-US" sz="2400" dirty="0">
                <a:latin typeface="Arial" panose="020B0604020202020204" pitchFamily="34" charset="0"/>
                <a:cs typeface="Arial" panose="020B0604020202020204" pitchFamily="34" charset="0"/>
              </a:rPr>
              <a:t>Annual Rate Increases for Coverages by Citizens Property Insurance Corporation by Rep. Jose Alvarez / Sen. Nick </a:t>
            </a:r>
            <a:r>
              <a:rPr lang="en-US" sz="2400" dirty="0" err="1">
                <a:latin typeface="Arial" panose="020B0604020202020204" pitchFamily="34" charset="0"/>
                <a:cs typeface="Arial" panose="020B0604020202020204" pitchFamily="34" charset="0"/>
              </a:rPr>
              <a:t>DiCeglie</a:t>
            </a:r>
            <a:endParaRPr lang="en-US" sz="2400" dirty="0">
              <a:latin typeface="Arial" panose="020B0604020202020204" pitchFamily="34" charset="0"/>
              <a:cs typeface="Arial" panose="020B0604020202020204" pitchFamily="34" charset="0"/>
            </a:endParaRPr>
          </a:p>
          <a:p>
            <a:pPr algn="l">
              <a:spcAft>
                <a:spcPts val="1200"/>
              </a:spcAft>
            </a:pPr>
            <a:endParaRPr lang="en-US" sz="1600" b="0" i="0" dirty="0">
              <a:solidFill>
                <a:srgbClr val="3C3D3F"/>
              </a:solidFill>
              <a:effectLst/>
              <a:latin typeface="arial" panose="020B0604020202020204" pitchFamily="34" charset="0"/>
            </a:endParaRPr>
          </a:p>
          <a:p>
            <a:pPr marL="742950" lvl="1" indent="-285750">
              <a:spcAft>
                <a:spcPts val="1200"/>
              </a:spcAft>
              <a:buFont typeface="Arial" panose="020B0604020202020204" pitchFamily="34" charset="0"/>
              <a:buChar char="•"/>
            </a:pPr>
            <a:r>
              <a:rPr lang="en-US" b="0" i="0" dirty="0">
                <a:effectLst/>
                <a:latin typeface="arial" panose="020B0604020202020204" pitchFamily="34" charset="0"/>
              </a:rPr>
              <a:t>Amends s. 627.351, F.S., to alter rate calculations for Citizens Property Insurance Corporation.</a:t>
            </a:r>
          </a:p>
        </p:txBody>
      </p:sp>
    </p:spTree>
    <p:extLst>
      <p:ext uri="{BB962C8B-B14F-4D97-AF65-F5344CB8AC3E}">
        <p14:creationId xmlns:p14="http://schemas.microsoft.com/office/powerpoint/2010/main" val="45610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3C384-F42E-EA52-2E52-C812F1122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A713D-37C8-AEC2-19F8-00476AE4CCBB}"/>
              </a:ext>
            </a:extLst>
          </p:cNvPr>
          <p:cNvSpPr>
            <a:spLocks noGrp="1"/>
          </p:cNvSpPr>
          <p:nvPr>
            <p:ph type="title"/>
          </p:nvPr>
        </p:nvSpPr>
        <p:spPr>
          <a:xfrm>
            <a:off x="247073" y="158698"/>
            <a:ext cx="10515600" cy="817130"/>
          </a:xfrm>
        </p:spPr>
        <p:txBody>
          <a:bodyPr/>
          <a:lstStyle/>
          <a:p>
            <a:r>
              <a:rPr lang="en-US" dirty="0"/>
              <a:t>Bills of Note</a:t>
            </a:r>
          </a:p>
        </p:txBody>
      </p:sp>
      <p:sp>
        <p:nvSpPr>
          <p:cNvPr id="3" name="TextBox 2">
            <a:extLst>
              <a:ext uri="{FF2B5EF4-FFF2-40B4-BE49-F238E27FC236}">
                <a16:creationId xmlns:a16="http://schemas.microsoft.com/office/drawing/2014/main" id="{82E43378-9701-12C3-63D6-5C88DDE73A0B}"/>
              </a:ext>
            </a:extLst>
          </p:cNvPr>
          <p:cNvSpPr txBox="1"/>
          <p:nvPr/>
        </p:nvSpPr>
        <p:spPr>
          <a:xfrm>
            <a:off x="509188" y="6445188"/>
            <a:ext cx="260008" cy="253916"/>
          </a:xfrm>
          <a:prstGeom prst="rect">
            <a:avLst/>
          </a:prstGeom>
          <a:noFill/>
        </p:spPr>
        <p:txBody>
          <a:bodyPr wrap="none" rtlCol="0">
            <a:spAutoFit/>
          </a:bodyPr>
          <a:lstStyle/>
          <a:p>
            <a:fld id="{A06A251E-B87E-4F47-8D00-EEA30BA31E64}" type="slidenum">
              <a:rPr lang="en-US" sz="1050" smtClean="0">
                <a:latin typeface="Arial" panose="020B0604020202020204" pitchFamily="34" charset="0"/>
                <a:cs typeface="Arial" panose="020B0604020202020204" pitchFamily="34" charset="0"/>
              </a:rPr>
              <a:t>7</a:t>
            </a:fld>
            <a:endParaRPr lang="en-US" sz="105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DA175DB-0FB5-E1AE-59D0-E9DFE88D626E}"/>
              </a:ext>
            </a:extLst>
          </p:cNvPr>
          <p:cNvSpPr txBox="1"/>
          <p:nvPr/>
        </p:nvSpPr>
        <p:spPr>
          <a:xfrm>
            <a:off x="247073" y="1284304"/>
            <a:ext cx="11666760" cy="178510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HB 1087 /</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SB 1508</a:t>
            </a:r>
            <a:r>
              <a:rPr lang="en-US" sz="2400" dirty="0">
                <a:latin typeface="Arial" panose="020B0604020202020204" pitchFamily="34" charset="0"/>
                <a:cs typeface="Arial" panose="020B0604020202020204" pitchFamily="34" charset="0"/>
              </a:rPr>
              <a:t> Property Insurance Claims by Rep. Randy Maggard</a:t>
            </a:r>
            <a:r>
              <a:rPr lang="en-US" sz="2400" b="1"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Sen. Tom Leek</a:t>
            </a:r>
          </a:p>
          <a:p>
            <a:pPr algn="l">
              <a:spcAft>
                <a:spcPts val="1200"/>
              </a:spcAft>
            </a:pPr>
            <a:endParaRPr lang="en-US" sz="1600" b="0" i="0" dirty="0">
              <a:solidFill>
                <a:srgbClr val="3C3D3F"/>
              </a:solidFill>
              <a:effectLst/>
              <a:latin typeface="arial" panose="020B0604020202020204" pitchFamily="34" charset="0"/>
            </a:endParaRPr>
          </a:p>
          <a:p>
            <a:pPr marL="742950" lvl="1" indent="-285750">
              <a:spcAft>
                <a:spcPts val="1200"/>
              </a:spcAft>
              <a:buFont typeface="Arial" panose="020B0604020202020204" pitchFamily="34" charset="0"/>
              <a:buChar char="•"/>
            </a:pPr>
            <a:r>
              <a:rPr lang="en-US" b="0" i="0" dirty="0">
                <a:effectLst/>
                <a:latin typeface="arial" panose="020B0604020202020204" pitchFamily="34" charset="0"/>
              </a:rPr>
              <a:t>Establishes a mandatory procedure for resolving disputed property insurance claims in Florida, repealing alternative dispute mechanisms.</a:t>
            </a:r>
          </a:p>
        </p:txBody>
      </p:sp>
      <p:sp>
        <p:nvSpPr>
          <p:cNvPr id="5" name="TextBox 4">
            <a:extLst>
              <a:ext uri="{FF2B5EF4-FFF2-40B4-BE49-F238E27FC236}">
                <a16:creationId xmlns:a16="http://schemas.microsoft.com/office/drawing/2014/main" id="{3CC8FA76-4AA7-28FE-2E0D-A21674678812}"/>
              </a:ext>
            </a:extLst>
          </p:cNvPr>
          <p:cNvSpPr txBox="1"/>
          <p:nvPr/>
        </p:nvSpPr>
        <p:spPr>
          <a:xfrm>
            <a:off x="247073" y="3316329"/>
            <a:ext cx="11666760" cy="233910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HB 451 </a:t>
            </a:r>
            <a:r>
              <a:rPr lang="en-US" sz="2400" dirty="0">
                <a:latin typeface="Arial" panose="020B0604020202020204" pitchFamily="34" charset="0"/>
                <a:cs typeface="Arial" panose="020B0604020202020204" pitchFamily="34" charset="0"/>
              </a:rPr>
              <a:t>Court Judgment Interest Rates and Insurance Reports by Rep. Alex Andrade</a:t>
            </a:r>
          </a:p>
          <a:p>
            <a:r>
              <a:rPr lang="en-US" sz="2400" b="1" dirty="0">
                <a:latin typeface="Arial" panose="020B0604020202020204" pitchFamily="34" charset="0"/>
                <a:cs typeface="Arial" panose="020B0604020202020204" pitchFamily="34" charset="0"/>
              </a:rPr>
              <a:t>SB 554 </a:t>
            </a:r>
            <a:r>
              <a:rPr lang="en-US" sz="2400" dirty="0">
                <a:latin typeface="Arial" panose="020B0604020202020204" pitchFamily="34" charset="0"/>
                <a:cs typeface="Arial" panose="020B0604020202020204" pitchFamily="34" charset="0"/>
              </a:rPr>
              <a:t>Insurance Practices by Sen. Don Gaetz</a:t>
            </a:r>
          </a:p>
          <a:p>
            <a:pPr algn="l">
              <a:spcAft>
                <a:spcPts val="1200"/>
              </a:spcAft>
            </a:pPr>
            <a:endParaRPr lang="en-US" sz="1600" b="0" i="0" dirty="0">
              <a:solidFill>
                <a:srgbClr val="3C3D3F"/>
              </a:solidFill>
              <a:effectLst/>
              <a:latin typeface="arial" panose="020B0604020202020204" pitchFamily="34" charset="0"/>
            </a:endParaRPr>
          </a:p>
          <a:p>
            <a:pPr marL="742950" lvl="1" indent="-285750">
              <a:spcAft>
                <a:spcPts val="1200"/>
              </a:spcAft>
              <a:buFont typeface="Arial" panose="020B0604020202020204" pitchFamily="34" charset="0"/>
              <a:buChar char="•"/>
            </a:pPr>
            <a:r>
              <a:rPr lang="en-US" b="0" i="0" dirty="0">
                <a:effectLst/>
                <a:latin typeface="arial" panose="020B0604020202020204" pitchFamily="34" charset="0"/>
              </a:rPr>
              <a:t>Revises the calculation method for court judgment interest rates, requiring that the Chief Financial Officer to set the rate quarterly. Requires the Office of Insurance Regulation to create and annually publish reports on insurance-related entities and executive officer compensation, detailing financial relationships and compensation breakdowns.</a:t>
            </a:r>
          </a:p>
        </p:txBody>
      </p:sp>
    </p:spTree>
    <p:extLst>
      <p:ext uri="{BB962C8B-B14F-4D97-AF65-F5344CB8AC3E}">
        <p14:creationId xmlns:p14="http://schemas.microsoft.com/office/powerpoint/2010/main" val="195555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FBFAB-6007-FEE0-D794-A2F10F5F6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50B5E-3354-8BAD-CE58-CB4FC402246E}"/>
              </a:ext>
            </a:extLst>
          </p:cNvPr>
          <p:cNvSpPr>
            <a:spLocks noGrp="1"/>
          </p:cNvSpPr>
          <p:nvPr>
            <p:ph type="title"/>
          </p:nvPr>
        </p:nvSpPr>
        <p:spPr>
          <a:xfrm>
            <a:off x="247073" y="158698"/>
            <a:ext cx="10515600" cy="817130"/>
          </a:xfrm>
        </p:spPr>
        <p:txBody>
          <a:bodyPr/>
          <a:lstStyle/>
          <a:p>
            <a:r>
              <a:rPr lang="en-US" dirty="0"/>
              <a:t>Bills of Note</a:t>
            </a:r>
          </a:p>
        </p:txBody>
      </p:sp>
      <p:sp>
        <p:nvSpPr>
          <p:cNvPr id="3" name="TextBox 2">
            <a:extLst>
              <a:ext uri="{FF2B5EF4-FFF2-40B4-BE49-F238E27FC236}">
                <a16:creationId xmlns:a16="http://schemas.microsoft.com/office/drawing/2014/main" id="{CF343F04-D8D2-F877-1BFB-7AE276D7BD27}"/>
              </a:ext>
            </a:extLst>
          </p:cNvPr>
          <p:cNvSpPr txBox="1"/>
          <p:nvPr/>
        </p:nvSpPr>
        <p:spPr>
          <a:xfrm>
            <a:off x="509188" y="6445188"/>
            <a:ext cx="260008" cy="253916"/>
          </a:xfrm>
          <a:prstGeom prst="rect">
            <a:avLst/>
          </a:prstGeom>
          <a:noFill/>
        </p:spPr>
        <p:txBody>
          <a:bodyPr wrap="none" rtlCol="0">
            <a:spAutoFit/>
          </a:bodyPr>
          <a:lstStyle/>
          <a:p>
            <a:fld id="{A06A251E-B87E-4F47-8D00-EEA30BA31E64}" type="slidenum">
              <a:rPr lang="en-US" sz="1050" smtClean="0">
                <a:latin typeface="Arial" panose="020B0604020202020204" pitchFamily="34" charset="0"/>
                <a:cs typeface="Arial" panose="020B0604020202020204" pitchFamily="34" charset="0"/>
              </a:rPr>
              <a:t>8</a:t>
            </a:fld>
            <a:endParaRPr lang="en-US" sz="10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0ECF47A-88E9-A989-1946-ECECE83A1CB2}"/>
              </a:ext>
            </a:extLst>
          </p:cNvPr>
          <p:cNvSpPr txBox="1"/>
          <p:nvPr/>
        </p:nvSpPr>
        <p:spPr>
          <a:xfrm>
            <a:off x="247073" y="1343077"/>
            <a:ext cx="11693393" cy="166199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HB 599 / SB 724 </a:t>
            </a:r>
            <a:r>
              <a:rPr lang="en-US" sz="2400" dirty="0">
                <a:latin typeface="Arial" panose="020B0604020202020204" pitchFamily="34" charset="0"/>
                <a:cs typeface="Arial" panose="020B0604020202020204" pitchFamily="34" charset="0"/>
              </a:rPr>
              <a:t>Property Owner Liability by Rep. Nan Cobb / Sen. Jonathan Martin</a:t>
            </a:r>
          </a:p>
          <a:p>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Introduces the "Fallen Tree Act," holding property owners liable for damage caused by their trees or shrubs. Establishes that the location where a tree or shrub is rooted defines ownership, affecting liability for damages to neighboring properties.</a:t>
            </a:r>
          </a:p>
        </p:txBody>
      </p:sp>
      <p:sp>
        <p:nvSpPr>
          <p:cNvPr id="4" name="TextBox 3">
            <a:extLst>
              <a:ext uri="{FF2B5EF4-FFF2-40B4-BE49-F238E27FC236}">
                <a16:creationId xmlns:a16="http://schemas.microsoft.com/office/drawing/2014/main" id="{B10014AF-1E3A-7BA0-0B1A-3B9331CC019F}"/>
              </a:ext>
            </a:extLst>
          </p:cNvPr>
          <p:cNvSpPr txBox="1"/>
          <p:nvPr/>
        </p:nvSpPr>
        <p:spPr>
          <a:xfrm>
            <a:off x="247072" y="3447940"/>
            <a:ext cx="11693393" cy="270843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SB 790 / HB 841 </a:t>
            </a:r>
            <a:r>
              <a:rPr lang="en-US" sz="2400" dirty="0">
                <a:latin typeface="Arial" panose="020B0604020202020204" pitchFamily="34" charset="0"/>
                <a:cs typeface="Arial" panose="020B0604020202020204" pitchFamily="34" charset="0"/>
              </a:rPr>
              <a:t>Policy Cancellations and </a:t>
            </a:r>
            <a:r>
              <a:rPr lang="en-US" sz="2400" dirty="0" err="1">
                <a:latin typeface="Arial" panose="020B0604020202020204" pitchFamily="34" charset="0"/>
                <a:cs typeface="Arial" panose="020B0604020202020204" pitchFamily="34" charset="0"/>
              </a:rPr>
              <a:t>Nonrenewals</a:t>
            </a:r>
            <a:r>
              <a:rPr lang="en-US" sz="2400" dirty="0">
                <a:latin typeface="Arial" panose="020B0604020202020204" pitchFamily="34" charset="0"/>
                <a:cs typeface="Arial" panose="020B0604020202020204" pitchFamily="34" charset="0"/>
              </a:rPr>
              <a:t> by Property Insurers by Sen. Jennifer Bradley / Rep. Adam Botana</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Amends Florida Statute s. 627.4133 to enhance protections for property insurance policyholders during and after hurricane and wind damage events. Allows flood-related cancellations or </a:t>
            </a:r>
            <a:r>
              <a:rPr lang="en-US" dirty="0" err="1">
                <a:latin typeface="Arial" panose="020B0604020202020204" pitchFamily="34" charset="0"/>
                <a:cs typeface="Arial" panose="020B0604020202020204" pitchFamily="34" charset="0"/>
              </a:rPr>
              <a:t>nonrenewals</a:t>
            </a:r>
            <a:r>
              <a:rPr lang="en-US" dirty="0">
                <a:latin typeface="Arial" panose="020B0604020202020204" pitchFamily="34" charset="0"/>
                <a:cs typeface="Arial" panose="020B0604020202020204" pitchFamily="34" charset="0"/>
              </a:rPr>
              <a:t> only after repairs or one policy renewal if flood is not covered. Includes conditions where insurers can cancel or </a:t>
            </a:r>
            <a:r>
              <a:rPr lang="en-US" dirty="0" err="1">
                <a:latin typeface="Arial" panose="020B0604020202020204" pitchFamily="34" charset="0"/>
                <a:cs typeface="Arial" panose="020B0604020202020204" pitchFamily="34" charset="0"/>
              </a:rPr>
              <a:t>nonrenew</a:t>
            </a:r>
            <a:r>
              <a:rPr lang="en-US" dirty="0">
                <a:latin typeface="Arial" panose="020B0604020202020204" pitchFamily="34" charset="0"/>
                <a:cs typeface="Arial" panose="020B0604020202020204" pitchFamily="34" charset="0"/>
              </a:rPr>
              <a:t> policies before repairs are completed, such as nonpayment of premiums or fraud. Specifies that repaired structures are insurable when deemed so by licensed professionals including engineers, architects, and inspectors.</a:t>
            </a:r>
          </a:p>
        </p:txBody>
      </p:sp>
    </p:spTree>
    <p:extLst>
      <p:ext uri="{BB962C8B-B14F-4D97-AF65-F5344CB8AC3E}">
        <p14:creationId xmlns:p14="http://schemas.microsoft.com/office/powerpoint/2010/main" val="178511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BDD05-CD1D-E458-0F0A-70DB77555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2F9C2-7C2D-081B-A742-B7448ADCC4EB}"/>
              </a:ext>
            </a:extLst>
          </p:cNvPr>
          <p:cNvSpPr>
            <a:spLocks noGrp="1"/>
          </p:cNvSpPr>
          <p:nvPr>
            <p:ph type="title"/>
          </p:nvPr>
        </p:nvSpPr>
        <p:spPr>
          <a:xfrm>
            <a:off x="247073" y="158698"/>
            <a:ext cx="10515600" cy="817130"/>
          </a:xfrm>
        </p:spPr>
        <p:txBody>
          <a:bodyPr/>
          <a:lstStyle/>
          <a:p>
            <a:r>
              <a:rPr lang="en-US" dirty="0"/>
              <a:t>Bills of Note</a:t>
            </a:r>
          </a:p>
        </p:txBody>
      </p:sp>
      <p:sp>
        <p:nvSpPr>
          <p:cNvPr id="3" name="TextBox 2">
            <a:extLst>
              <a:ext uri="{FF2B5EF4-FFF2-40B4-BE49-F238E27FC236}">
                <a16:creationId xmlns:a16="http://schemas.microsoft.com/office/drawing/2014/main" id="{EB6721BF-BF99-782C-DCC3-A45EB3833A75}"/>
              </a:ext>
            </a:extLst>
          </p:cNvPr>
          <p:cNvSpPr txBox="1"/>
          <p:nvPr/>
        </p:nvSpPr>
        <p:spPr>
          <a:xfrm>
            <a:off x="509188" y="6445188"/>
            <a:ext cx="260008" cy="253916"/>
          </a:xfrm>
          <a:prstGeom prst="rect">
            <a:avLst/>
          </a:prstGeom>
          <a:noFill/>
        </p:spPr>
        <p:txBody>
          <a:bodyPr wrap="none" rtlCol="0">
            <a:spAutoFit/>
          </a:bodyPr>
          <a:lstStyle/>
          <a:p>
            <a:fld id="{A06A251E-B87E-4F47-8D00-EEA30BA31E64}" type="slidenum">
              <a:rPr lang="en-US" sz="1050" smtClean="0">
                <a:latin typeface="Arial" panose="020B0604020202020204" pitchFamily="34" charset="0"/>
                <a:cs typeface="Arial" panose="020B0604020202020204" pitchFamily="34" charset="0"/>
              </a:rPr>
              <a:t>9</a:t>
            </a:fld>
            <a:endParaRPr lang="en-US" sz="10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88BE8A3-6E7B-1850-1C27-AF2B18536E2B}"/>
              </a:ext>
            </a:extLst>
          </p:cNvPr>
          <p:cNvSpPr txBox="1"/>
          <p:nvPr/>
        </p:nvSpPr>
        <p:spPr>
          <a:xfrm>
            <a:off x="247073" y="1343077"/>
            <a:ext cx="11693393" cy="230832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HB 643 / SB 1184 </a:t>
            </a:r>
            <a:r>
              <a:rPr lang="en-US" sz="2400" dirty="0">
                <a:latin typeface="Arial" panose="020B0604020202020204" pitchFamily="34" charset="0"/>
                <a:cs typeface="Arial" panose="020B0604020202020204" pitchFamily="34" charset="0"/>
              </a:rPr>
              <a:t>Residual Market Insurers by Rep. John Snyder / Sen. Nick </a:t>
            </a:r>
            <a:r>
              <a:rPr lang="en-US" sz="2400" dirty="0" err="1">
                <a:latin typeface="Arial" panose="020B0604020202020204" pitchFamily="34" charset="0"/>
                <a:cs typeface="Arial" panose="020B0604020202020204" pitchFamily="34" charset="0"/>
              </a:rPr>
              <a:t>DiCeglie</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Allows an agent to satisfy the requirement for any one or more of the three direct appointment requirements by providing Citizens a signed attestation confirming that he or she has access through a broker to an authorized insurer or eligible surplus lines insurer authorized to write and renew commercial residential property coverage or commercial nonresidential property coverage.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766584"/>
      </p:ext>
    </p:extLst>
  </p:cSld>
  <p:clrMapOvr>
    <a:masterClrMapping/>
  </p:clrMapOvr>
</p:sld>
</file>

<file path=ppt/theme/theme1.xml><?xml version="1.0" encoding="utf-8"?>
<a:theme xmlns:a="http://schemas.openxmlformats.org/drawingml/2006/main" name="Office Theme">
  <a:themeElements>
    <a:clrScheme name="Citizens Corporate Brand">
      <a:dk1>
        <a:sysClr val="windowText" lastClr="000000"/>
      </a:dk1>
      <a:lt1>
        <a:sysClr val="window" lastClr="FFFFFF"/>
      </a:lt1>
      <a:dk2>
        <a:srgbClr val="44546A"/>
      </a:dk2>
      <a:lt2>
        <a:srgbClr val="E7E6E6"/>
      </a:lt2>
      <a:accent1>
        <a:srgbClr val="1465A1"/>
      </a:accent1>
      <a:accent2>
        <a:srgbClr val="86B34B"/>
      </a:accent2>
      <a:accent3>
        <a:srgbClr val="38939B"/>
      </a:accent3>
      <a:accent4>
        <a:srgbClr val="9194B6"/>
      </a:accent4>
      <a:accent5>
        <a:srgbClr val="F5A01A"/>
      </a:accent5>
      <a:accent6>
        <a:srgbClr val="981E32"/>
      </a:accent6>
      <a:hlink>
        <a:srgbClr val="1465A1"/>
      </a:hlink>
      <a:folHlink>
        <a:srgbClr val="86B34B"/>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izens Wide Format Template" id="{E34B6620-129F-E847-904F-961356CF9FB6}" vid="{81487097-041D-484C-9ED2-3D935A9B473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izens Wide Format Template" id="{E34B6620-129F-E847-904F-961356CF9FB6}" vid="{33AFFE6C-C3DD-734C-ACF1-6873FFC70CA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izens Wide Format Template" id="{E34B6620-129F-E847-904F-961356CF9FB6}" vid="{33AFFE6C-C3DD-734C-ACF1-6873FFC70CAE}"/>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izens Wide Format Template" id="{E34B6620-129F-E847-904F-961356CF9FB6}" vid="{D3E52A33-547F-5042-B775-06F4A25C6C3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Citizens+Wide+Format+Template (1)</Template>
  <TotalTime>15432</TotalTime>
  <Words>801</Words>
  <Application>Microsoft Office PowerPoint</Application>
  <PresentationFormat>Widescreen</PresentationFormat>
  <Paragraphs>92</Paragraphs>
  <Slides>10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Aptos</vt:lpstr>
      <vt:lpstr>arial</vt:lpstr>
      <vt:lpstr>arial</vt:lpstr>
      <vt:lpstr>Office Theme</vt:lpstr>
      <vt:lpstr>1_Office Theme</vt:lpstr>
      <vt:lpstr>2_Office Theme</vt:lpstr>
      <vt:lpstr>Custom Design</vt:lpstr>
      <vt:lpstr>PowerPoint Presentation</vt:lpstr>
      <vt:lpstr>Legislative and Cabinet Affairs</vt:lpstr>
      <vt:lpstr>Key Legislative Dates</vt:lpstr>
      <vt:lpstr>Legislative Recap to Date</vt:lpstr>
      <vt:lpstr>Operational Update</vt:lpstr>
      <vt:lpstr>Bills of Note</vt:lpstr>
      <vt:lpstr>Bills of Note</vt:lpstr>
      <vt:lpstr>Bills of Note</vt:lpstr>
      <vt:lpstr>Bills of Note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Hilton</dc:creator>
  <cp:lastModifiedBy>Sara Golding</cp:lastModifiedBy>
  <cp:revision>15</cp:revision>
  <dcterms:created xsi:type="dcterms:W3CDTF">2020-12-08T16:04:32Z</dcterms:created>
  <dcterms:modified xsi:type="dcterms:W3CDTF">2025-03-11T15:39:26Z</dcterms:modified>
</cp:coreProperties>
</file>